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545" r:id="rId2"/>
    <p:sldId id="546" r:id="rId3"/>
    <p:sldId id="547" r:id="rId4"/>
    <p:sldId id="550" r:id="rId5"/>
    <p:sldId id="553" r:id="rId6"/>
    <p:sldId id="548" r:id="rId7"/>
    <p:sldId id="549" r:id="rId8"/>
    <p:sldId id="551" r:id="rId9"/>
    <p:sldId id="554" r:id="rId10"/>
    <p:sldId id="552" r:id="rId11"/>
    <p:sldId id="555" r:id="rId12"/>
    <p:sldId id="556" r:id="rId13"/>
    <p:sldId id="557" r:id="rId14"/>
    <p:sldId id="558" r:id="rId15"/>
    <p:sldId id="559" r:id="rId16"/>
    <p:sldId id="560" r:id="rId17"/>
    <p:sldId id="561" r:id="rId18"/>
  </p:sldIdLst>
  <p:sldSz cx="6858000" cy="9144000" type="screen4x3"/>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userDrawn="1">
          <p15:clr>
            <a:srgbClr val="A4A3A4"/>
          </p15:clr>
        </p15:guide>
        <p15:guide id="2" pos="21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showGuides="1">
      <p:cViewPr varScale="1">
        <p:scale>
          <a:sx n="60" d="100"/>
          <a:sy n="60" d="100"/>
        </p:scale>
        <p:origin x="2652" y="66"/>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496484"/>
            <a:ext cx="5829300" cy="3183467"/>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4802717"/>
            <a:ext cx="5143500" cy="2207683"/>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22430252-8DC8-441A-828D-5FEEC49CE349}"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108313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430252-8DC8-441A-828D-5FEEC49CE349}"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2439380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486834"/>
            <a:ext cx="1478756" cy="774911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486834"/>
            <a:ext cx="4350544" cy="77491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430252-8DC8-441A-828D-5FEEC49CE349}"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34042457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2430252-8DC8-441A-828D-5FEEC49CE349}"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21397095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279653"/>
            <a:ext cx="5915025" cy="3803649"/>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119286"/>
            <a:ext cx="5915025" cy="2000249"/>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2430252-8DC8-441A-828D-5FEEC49CE349}" type="datetimeFigureOut">
              <a:rPr lang="en-US" smtClean="0"/>
              <a:t>9/3/2024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553802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434167"/>
            <a:ext cx="2914650" cy="5801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22430252-8DC8-441A-828D-5FEEC49CE349}"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2188493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486836"/>
            <a:ext cx="5915025" cy="1767417"/>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241551"/>
            <a:ext cx="2901255"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340100"/>
            <a:ext cx="2901255"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241551"/>
            <a:ext cx="2915543" cy="1098549"/>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340100"/>
            <a:ext cx="2915543" cy="491278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22430252-8DC8-441A-828D-5FEEC49CE349}" type="datetimeFigureOut">
              <a:rPr lang="en-US" smtClean="0"/>
              <a:t>9/3/2024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6760603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22430252-8DC8-441A-828D-5FEEC49CE349}" type="datetimeFigureOut">
              <a:rPr lang="en-US" smtClean="0"/>
              <a:t>9/3/2024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6269425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430252-8DC8-441A-828D-5FEEC49CE349}" type="datetimeFigureOut">
              <a:rPr lang="en-US" smtClean="0"/>
              <a:t>9/3/2024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2579745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316569"/>
            <a:ext cx="3471863" cy="6498167"/>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2430252-8DC8-441A-828D-5FEEC49CE349}"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2198191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09600"/>
            <a:ext cx="2211884" cy="21336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316569"/>
            <a:ext cx="3471863" cy="6498167"/>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743200"/>
            <a:ext cx="2211884" cy="508211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22430252-8DC8-441A-828D-5FEEC49CE349}" type="datetimeFigureOut">
              <a:rPr lang="en-US" smtClean="0"/>
              <a:t>9/3/2024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A466C4C-0CF1-435D-A0CD-6DF6426CB92A}" type="slidenum">
              <a:rPr lang="en-US" smtClean="0"/>
              <a:t>‹#›</a:t>
            </a:fld>
            <a:endParaRPr lang="en-US"/>
          </a:p>
        </p:txBody>
      </p:sp>
    </p:spTree>
    <p:extLst>
      <p:ext uri="{BB962C8B-B14F-4D97-AF65-F5344CB8AC3E}">
        <p14:creationId xmlns:p14="http://schemas.microsoft.com/office/powerpoint/2010/main" val="48526395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486836"/>
            <a:ext cx="5915025" cy="1767417"/>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434167"/>
            <a:ext cx="5915025" cy="580178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8475136"/>
            <a:ext cx="1543050" cy="486833"/>
          </a:xfrm>
          <a:prstGeom prst="rect">
            <a:avLst/>
          </a:prstGeom>
        </p:spPr>
        <p:txBody>
          <a:bodyPr vert="horz" lIns="91440" tIns="45720" rIns="91440" bIns="45720" rtlCol="0" anchor="ctr"/>
          <a:lstStyle>
            <a:lvl1pPr algn="l">
              <a:defRPr sz="900">
                <a:solidFill>
                  <a:schemeClr val="tx1">
                    <a:tint val="75000"/>
                  </a:schemeClr>
                </a:solidFill>
              </a:defRPr>
            </a:lvl1pPr>
          </a:lstStyle>
          <a:p>
            <a:fld id="{22430252-8DC8-441A-828D-5FEEC49CE349}" type="datetimeFigureOut">
              <a:rPr lang="en-US" smtClean="0"/>
              <a:t>9/3/2024</a:t>
            </a:fld>
            <a:endParaRPr lang="en-US"/>
          </a:p>
        </p:txBody>
      </p:sp>
      <p:sp>
        <p:nvSpPr>
          <p:cNvPr id="5" name="Footer Placeholder 4"/>
          <p:cNvSpPr>
            <a:spLocks noGrp="1"/>
          </p:cNvSpPr>
          <p:nvPr>
            <p:ph type="ftr" sz="quarter" idx="3"/>
          </p:nvPr>
        </p:nvSpPr>
        <p:spPr>
          <a:xfrm>
            <a:off x="2271713" y="8475136"/>
            <a:ext cx="2314575" cy="48683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843463" y="8475136"/>
            <a:ext cx="1543050" cy="486833"/>
          </a:xfrm>
          <a:prstGeom prst="rect">
            <a:avLst/>
          </a:prstGeom>
        </p:spPr>
        <p:txBody>
          <a:bodyPr vert="horz" lIns="91440" tIns="45720" rIns="91440" bIns="45720" rtlCol="0" anchor="ctr"/>
          <a:lstStyle>
            <a:lvl1pPr algn="r">
              <a:defRPr sz="900">
                <a:solidFill>
                  <a:schemeClr val="tx1">
                    <a:tint val="75000"/>
                  </a:schemeClr>
                </a:solidFill>
              </a:defRPr>
            </a:lvl1pPr>
          </a:lstStyle>
          <a:p>
            <a:fld id="{4A466C4C-0CF1-435D-A0CD-6DF6426CB92A}" type="slidenum">
              <a:rPr lang="en-US" smtClean="0"/>
              <a:t>‹#›</a:t>
            </a:fld>
            <a:endParaRPr lang="en-US"/>
          </a:p>
        </p:txBody>
      </p:sp>
    </p:spTree>
    <p:extLst>
      <p:ext uri="{BB962C8B-B14F-4D97-AF65-F5344CB8AC3E}">
        <p14:creationId xmlns:p14="http://schemas.microsoft.com/office/powerpoint/2010/main" val="3661002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tx1"/>
              </a:solidFill>
              <a:latin typeface="Times New Roman" pitchFamily="18" charset="0"/>
              <a:cs typeface="Times New Roman" pitchFamily="18" charset="0"/>
            </a:endParaRPr>
          </a:p>
          <a:p>
            <a:pPr algn="ctr"/>
            <a:r>
              <a:rPr lang="en-IN" sz="2400" b="1" dirty="0">
                <a:solidFill>
                  <a:srgbClr val="C00000"/>
                </a:solidFill>
                <a:latin typeface="Times New Roman" pitchFamily="18" charset="0"/>
                <a:cs typeface="Times New Roman" pitchFamily="18" charset="0"/>
              </a:rPr>
              <a:t>M.A. Economics </a:t>
            </a:r>
          </a:p>
          <a:p>
            <a:pPr algn="ctr"/>
            <a:r>
              <a:rPr lang="en-US" sz="2400" b="1" dirty="0">
                <a:solidFill>
                  <a:prstClr val="black"/>
                </a:solidFill>
                <a:latin typeface="Times New Roman" pitchFamily="18" charset="0"/>
                <a:cs typeface="Times New Roman" pitchFamily="18" charset="0"/>
              </a:rPr>
              <a:t>Program Specification Outcomes</a:t>
            </a:r>
          </a:p>
          <a:p>
            <a:pPr lvl="0"/>
            <a:endParaRPr lang="en-US" sz="2800" dirty="0">
              <a:solidFill>
                <a:prstClr val="black"/>
              </a:solidFill>
              <a:latin typeface="Times New Roman" pitchFamily="18" charset="0"/>
              <a:cs typeface="Times New Roman" pitchFamily="18" charset="0"/>
            </a:endParaRPr>
          </a:p>
          <a:p>
            <a:pPr lvl="0" algn="just"/>
            <a:r>
              <a:rPr lang="en-US" dirty="0">
                <a:solidFill>
                  <a:prstClr val="black"/>
                </a:solidFill>
                <a:latin typeface="Times New Roman" pitchFamily="18" charset="0"/>
                <a:cs typeface="Times New Roman" pitchFamily="18" charset="0"/>
              </a:rPr>
              <a:t>Program Specification Outcomes upon completion of the M.A Degree program, the student will be able to:- </a:t>
            </a:r>
          </a:p>
          <a:p>
            <a:pPr lvl="0" algn="just"/>
            <a:endParaRPr lang="en-US" sz="2400" dirty="0">
              <a:solidFill>
                <a:prstClr val="black"/>
              </a:solidFill>
              <a:latin typeface="Times New Roman" pitchFamily="18" charset="0"/>
              <a:cs typeface="Times New Roman" pitchFamily="18" charset="0"/>
            </a:endParaRPr>
          </a:p>
          <a:p>
            <a:pPr lvl="0"/>
            <a:endParaRPr lang="en-US" dirty="0">
              <a:solidFill>
                <a:prstClr val="black"/>
              </a:solidFill>
              <a:latin typeface="Times New Roman" pitchFamily="18" charset="0"/>
              <a:cs typeface="Times New Roman" pitchFamily="18" charset="0"/>
            </a:endParaRPr>
          </a:p>
        </p:txBody>
      </p:sp>
      <p:sp>
        <p:nvSpPr>
          <p:cNvPr id="37889" name="Rectangle 1"/>
          <p:cNvSpPr>
            <a:spLocks noChangeArrowheads="1"/>
          </p:cNvSpPr>
          <p:nvPr/>
        </p:nvSpPr>
        <p:spPr bwMode="auto">
          <a:xfrm>
            <a:off x="3810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2819400"/>
          <a:ext cx="5562600" cy="3992880"/>
        </p:xfrm>
        <a:graphic>
          <a:graphicData uri="http://schemas.openxmlformats.org/drawingml/2006/table">
            <a:tbl>
              <a:tblPr firstRow="1" bandRow="1">
                <a:tableStyleId>{5C22544A-7EE6-4342-B048-85BDC9FD1C3A}</a:tableStyleId>
              </a:tblPr>
              <a:tblGrid>
                <a:gridCol w="804219">
                  <a:extLst>
                    <a:ext uri="{9D8B030D-6E8A-4147-A177-3AD203B41FA5}">
                      <a16:colId xmlns:a16="http://schemas.microsoft.com/office/drawing/2014/main" val="20000"/>
                    </a:ext>
                  </a:extLst>
                </a:gridCol>
                <a:gridCol w="4758381">
                  <a:extLst>
                    <a:ext uri="{9D8B030D-6E8A-4147-A177-3AD203B41FA5}">
                      <a16:colId xmlns:a16="http://schemas.microsoft.com/office/drawing/2014/main" val="20001"/>
                    </a:ext>
                  </a:extLst>
                </a:gridCol>
              </a:tblGrid>
              <a:tr h="762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PSO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The program M.A. Economics is designed in such a way that it covers a vast range of areas from History of Economic Thought to International Economics.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PSO 2.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It develops theoretical  as well as quantitative skills of the students.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604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PSO 3.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The program offers optional papers so that students can choose and study papers of their choice and interest.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6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PSO</a:t>
                      </a:r>
                      <a:r>
                        <a:rPr lang="en-US" sz="1600" b="0" baseline="0" dirty="0">
                          <a:solidFill>
                            <a:schemeClr val="tx1"/>
                          </a:solidFill>
                          <a:latin typeface="Times New Roman" pitchFamily="18" charset="0"/>
                          <a:cs typeface="Times New Roman" pitchFamily="18" charset="0"/>
                        </a:rPr>
                        <a:t> 4.</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The students are required to work on one field project. They submit their report and present their findings in project viva. This helps to improve their analytical, writing and orating skills. </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33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600" b="0" dirty="0">
                          <a:solidFill>
                            <a:schemeClr val="tx1"/>
                          </a:solidFill>
                          <a:latin typeface="Times New Roman" pitchFamily="18" charset="0"/>
                          <a:cs typeface="Times New Roman" pitchFamily="18" charset="0"/>
                        </a:rPr>
                        <a:t>PSO 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The program M.A. Economics is designed in such a way that it covers a vast range of areas from History of Economic Thought to International Economics.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Semester-III </a:t>
            </a:r>
          </a:p>
          <a:p>
            <a:r>
              <a:rPr lang="en-IN" dirty="0">
                <a:solidFill>
                  <a:schemeClr val="tx1"/>
                </a:solidFill>
              </a:rPr>
              <a:t> </a:t>
            </a:r>
            <a:r>
              <a:rPr lang="en-IN" dirty="0">
                <a:solidFill>
                  <a:schemeClr val="tx1"/>
                </a:solidFill>
                <a:latin typeface="Times New Roman" pitchFamily="18" charset="0"/>
                <a:cs typeface="Times New Roman" pitchFamily="18" charset="0"/>
              </a:rPr>
              <a:t>Paper-I </a:t>
            </a:r>
            <a:r>
              <a:rPr lang="en-IN" sz="1800" b="1" dirty="0">
                <a:solidFill>
                  <a:schemeClr val="tx1"/>
                </a:solidFill>
                <a:effectLst/>
                <a:latin typeface="Aptos" panose="020B0004020202020204" pitchFamily="34" charset="0"/>
                <a:ea typeface="Times New Roman" panose="02020603050405020304" pitchFamily="18" charset="0"/>
                <a:cs typeface="Mangal" panose="02040503050203030202" pitchFamily="18" charset="0"/>
              </a:rPr>
              <a:t>History of economic thought</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536270621"/>
              </p:ext>
            </p:extLst>
          </p:nvPr>
        </p:nvGraphicFramePr>
        <p:xfrm>
          <a:off x="685800" y="2819400"/>
          <a:ext cx="5562600" cy="29718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effectLst/>
                          <a:latin typeface="Times New Roman" panose="02020603050405020304" pitchFamily="18" charset="0"/>
                          <a:ea typeface="+mn-ea"/>
                          <a:cs typeface="Times New Roman" panose="02020603050405020304" pitchFamily="18" charset="0"/>
                        </a:rPr>
                        <a:t>To know the history of economic thought by studying the philosophies of the different thinkers like Mercantilism, Physiocrats, Classical School.</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IN" sz="1600" b="0" kern="1200" dirty="0">
                          <a:solidFill>
                            <a:schemeClr val="dk1"/>
                          </a:solidFill>
                          <a:effectLst/>
                          <a:latin typeface="Times New Roman" panose="02020603050405020304" pitchFamily="18" charset="0"/>
                          <a:ea typeface="+mn-ea"/>
                          <a:cs typeface="Times New Roman" panose="02020603050405020304" pitchFamily="18" charset="0"/>
                        </a:rPr>
                        <a:t>To understand the theories in the subjects that later became political economy and economics.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To understand the concept of Mathematical School.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33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To understand the concept of Austrian school.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To understand the concept and theories of Indian economic thinkers.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Semester-III</a:t>
            </a:r>
          </a:p>
          <a:p>
            <a:r>
              <a:rPr lang="en-IN" dirty="0">
                <a:solidFill>
                  <a:schemeClr val="tx1"/>
                </a:solidFill>
              </a:rPr>
              <a:t> </a:t>
            </a:r>
            <a:r>
              <a:rPr lang="en-IN" dirty="0">
                <a:solidFill>
                  <a:schemeClr val="tx1"/>
                </a:solidFill>
                <a:latin typeface="Times New Roman" pitchFamily="18" charset="0"/>
                <a:cs typeface="Times New Roman" pitchFamily="18" charset="0"/>
              </a:rPr>
              <a:t>Paper- II </a:t>
            </a:r>
            <a:r>
              <a:rPr lang="en-IN" sz="1800" b="1" dirty="0">
                <a:solidFill>
                  <a:schemeClr val="tx1"/>
                </a:solidFill>
                <a:effectLst/>
                <a:latin typeface="Aptos" panose="020B0004020202020204" pitchFamily="34" charset="0"/>
                <a:ea typeface="Times New Roman" panose="02020603050405020304" pitchFamily="18" charset="0"/>
                <a:cs typeface="Mangal" panose="02040503050203030202" pitchFamily="18" charset="0"/>
              </a:rPr>
              <a:t>India’s foreign trade and international institutions</a:t>
            </a:r>
          </a:p>
          <a:p>
            <a:r>
              <a:rPr lang="en-IN" sz="1800" b="1" dirty="0">
                <a:solidFill>
                  <a:schemeClr val="tx1"/>
                </a:solidFill>
                <a:effectLst/>
                <a:latin typeface="Aptos" panose="020B0004020202020204" pitchFamily="34" charset="0"/>
                <a:ea typeface="Times New Roman" panose="02020603050405020304" pitchFamily="18" charset="0"/>
                <a:cs typeface="Mangal" panose="02040503050203030202" pitchFamily="18" charset="0"/>
              </a:rPr>
              <a:t> </a:t>
            </a:r>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932665591"/>
              </p:ext>
            </p:extLst>
          </p:nvPr>
        </p:nvGraphicFramePr>
        <p:xfrm>
          <a:off x="685800" y="2819400"/>
          <a:ext cx="5562600" cy="280416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effectLst/>
                          <a:latin typeface="Times New Roman" panose="02020603050405020304" pitchFamily="18" charset="0"/>
                          <a:ea typeface="+mn-ea"/>
                          <a:cs typeface="Times New Roman" panose="02020603050405020304" pitchFamily="18" charset="0"/>
                        </a:rPr>
                        <a:t>Understand the concept of Foreign Trade and Economic Development.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IN" sz="1600" b="0" kern="1200" dirty="0">
                          <a:solidFill>
                            <a:schemeClr val="dk1"/>
                          </a:solidFill>
                          <a:effectLst/>
                          <a:latin typeface="Times New Roman" panose="02020603050405020304" pitchFamily="18" charset="0"/>
                          <a:ea typeface="+mn-ea"/>
                          <a:cs typeface="Times New Roman" panose="02020603050405020304" pitchFamily="18" charset="0"/>
                        </a:rPr>
                        <a:t>Understand the concept of balance of payment under various system like gold standard, flexible standard, exchange rate.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Understand the concept of foreign exchange equilibrium and factors causing changes in exchange rate.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Understand exchange control, its meaning, features, objectives of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Understand the working of WTO, IMF trade blocks.</a:t>
                      </a:r>
                      <a:endParaRPr lang="en-US" sz="1600" b="0" kern="1200" dirty="0">
                        <a:solidFill>
                          <a:schemeClr val="dk1"/>
                        </a:solidFill>
                        <a:effectLst/>
                        <a:latin typeface="Times New Roman" panose="02020603050405020304" pitchFamily="18" charset="0"/>
                        <a:ea typeface="+mn-ea"/>
                        <a:cs typeface="Times New Roman" panose="02020603050405020304"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Semester-III</a:t>
            </a:r>
          </a:p>
          <a:p>
            <a:r>
              <a:rPr lang="en-IN" dirty="0">
                <a:solidFill>
                  <a:schemeClr val="tx1"/>
                </a:solidFill>
              </a:rPr>
              <a:t> </a:t>
            </a:r>
            <a:r>
              <a:rPr lang="en-IN" dirty="0">
                <a:solidFill>
                  <a:schemeClr val="tx1"/>
                </a:solidFill>
                <a:latin typeface="Times New Roman" pitchFamily="18" charset="0"/>
                <a:cs typeface="Times New Roman" pitchFamily="18" charset="0"/>
              </a:rPr>
              <a:t>Paper- III  </a:t>
            </a:r>
            <a:r>
              <a:rPr lang="en-IN" b="1" dirty="0">
                <a:solidFill>
                  <a:schemeClr val="tx1"/>
                </a:solidFill>
                <a:latin typeface="Times New Roman" pitchFamily="18" charset="0"/>
                <a:cs typeface="Times New Roman" pitchFamily="18" charset="0"/>
              </a:rPr>
              <a:t>Labour Economics. (Group A)</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675959197"/>
              </p:ext>
            </p:extLst>
          </p:nvPr>
        </p:nvGraphicFramePr>
        <p:xfrm>
          <a:off x="495300" y="2880360"/>
          <a:ext cx="5562600" cy="242316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Understand meaning, peculiarities and types of labour and its role in economic development.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tx1"/>
                          </a:solidFill>
                          <a:latin typeface="Times New Roman" pitchFamily="18" charset="0"/>
                          <a:ea typeface="+mn-ea"/>
                          <a:cs typeface="Times New Roman" pitchFamily="18" charset="0"/>
                        </a:rPr>
                        <a:t>Understand demand and supply of labour.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tx1"/>
                          </a:solidFill>
                          <a:latin typeface="Times New Roman" pitchFamily="18" charset="0"/>
                          <a:ea typeface="+mn-ea"/>
                          <a:cs typeface="Times New Roman" pitchFamily="18" charset="0"/>
                        </a:rPr>
                        <a:t>Understand social security and various Scheme.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tx1"/>
                          </a:solidFill>
                          <a:latin typeface="Times New Roman" pitchFamily="18" charset="0"/>
                          <a:ea typeface="+mn-ea"/>
                          <a:cs typeface="Times New Roman" pitchFamily="18" charset="0"/>
                        </a:rPr>
                        <a:t>Understand industrial dispute ,meaning  ,causes and remedies.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tx1"/>
                          </a:solidFill>
                          <a:latin typeface="Times New Roman" pitchFamily="18" charset="0"/>
                          <a:ea typeface="+mn-ea"/>
                          <a:cs typeface="Times New Roman" pitchFamily="18" charset="0"/>
                        </a:rPr>
                        <a:t>Understand problem of housing. India and International labour Organization.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Semester-III</a:t>
            </a:r>
          </a:p>
          <a:p>
            <a:r>
              <a:rPr lang="en-IN" dirty="0">
                <a:solidFill>
                  <a:schemeClr val="tx1"/>
                </a:solidFill>
                <a:latin typeface="Times New Roman" pitchFamily="18" charset="0"/>
                <a:cs typeface="Times New Roman" pitchFamily="18" charset="0"/>
              </a:rPr>
              <a:t> Paper- IV  </a:t>
            </a:r>
            <a:r>
              <a:rPr lang="en-IN" b="1" dirty="0">
                <a:solidFill>
                  <a:schemeClr val="tx1"/>
                </a:solidFill>
                <a:latin typeface="Times New Roman" pitchFamily="18" charset="0"/>
                <a:cs typeface="Times New Roman" pitchFamily="18" charset="0"/>
              </a:rPr>
              <a:t>Industrial Economics (Group B)</a:t>
            </a:r>
          </a:p>
          <a:p>
            <a:endParaRPr lang="en-IN" b="1" dirty="0">
              <a:solidFill>
                <a:schemeClr val="tx1"/>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709317396"/>
              </p:ext>
            </p:extLst>
          </p:nvPr>
        </p:nvGraphicFramePr>
        <p:xfrm>
          <a:off x="685800" y="2819400"/>
          <a:ext cx="5562600" cy="242316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Understand meaning, pattern  and impact of industry  and its role in economic development.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572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tx1"/>
                          </a:solidFill>
                          <a:latin typeface="Times New Roman" pitchFamily="18" charset="0"/>
                          <a:ea typeface="+mn-ea"/>
                          <a:cs typeface="Times New Roman" pitchFamily="18" charset="0"/>
                        </a:rPr>
                        <a:t>Understand concept and organisation of farm.</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tx1"/>
                          </a:solidFill>
                          <a:latin typeface="Times New Roman" pitchFamily="18" charset="0"/>
                          <a:ea typeface="+mn-ea"/>
                          <a:cs typeface="Times New Roman" pitchFamily="18" charset="0"/>
                        </a:rPr>
                        <a:t>Understand industrial combination and its impact. Factors contributing to industrial location.</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tx1"/>
                          </a:solidFill>
                          <a:latin typeface="Times New Roman" pitchFamily="18" charset="0"/>
                          <a:ea typeface="+mn-ea"/>
                          <a:cs typeface="Times New Roman" pitchFamily="18" charset="0"/>
                        </a:rPr>
                        <a:t>Understand the role of large scale industries in India</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tx1"/>
                          </a:solidFill>
                          <a:latin typeface="Times New Roman" pitchFamily="18" charset="0"/>
                          <a:ea typeface="+mn-ea"/>
                          <a:cs typeface="Times New Roman" pitchFamily="18" charset="0"/>
                        </a:rPr>
                        <a:t>Understand the role of industrial finance in the industrial development.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Semesters-IV</a:t>
            </a:r>
          </a:p>
          <a:p>
            <a:r>
              <a:rPr lang="en-IN" dirty="0">
                <a:solidFill>
                  <a:schemeClr val="tx1"/>
                </a:solidFill>
              </a:rPr>
              <a:t> </a:t>
            </a:r>
            <a:r>
              <a:rPr lang="en-IN" dirty="0">
                <a:solidFill>
                  <a:schemeClr val="tx1"/>
                </a:solidFill>
                <a:latin typeface="Times New Roman" pitchFamily="18" charset="0"/>
                <a:cs typeface="Times New Roman" pitchFamily="18" charset="0"/>
              </a:rPr>
              <a:t>Paper- I  </a:t>
            </a:r>
            <a:r>
              <a:rPr lang="en-IN" b="1" dirty="0">
                <a:solidFill>
                  <a:schemeClr val="tx1"/>
                </a:solidFill>
                <a:latin typeface="Times New Roman" pitchFamily="18" charset="0"/>
                <a:cs typeface="Times New Roman" pitchFamily="18" charset="0"/>
              </a:rPr>
              <a:t>Economics of growth &amp; development </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099097950"/>
              </p:ext>
            </p:extLst>
          </p:nvPr>
        </p:nvGraphicFramePr>
        <p:xfrm>
          <a:off x="685800" y="2819400"/>
          <a:ext cx="5562600" cy="324612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Develop ideas of the basic concept of an economy and its growth and development.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IN" sz="1600" b="0" kern="1200" dirty="0">
                          <a:solidFill>
                            <a:schemeClr val="dk1"/>
                          </a:solidFill>
                          <a:latin typeface="Times New Roman" pitchFamily="18" charset="0"/>
                          <a:ea typeface="+mn-ea"/>
                          <a:cs typeface="Times New Roman" pitchFamily="18" charset="0"/>
                        </a:rPr>
                        <a:t>Find out role of multiplier, accelerator and investment function.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85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Evaluate the various theories of  balance growth.</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Evaluate the various theories of  </a:t>
                      </a:r>
                      <a:r>
                        <a:rPr lang="en-US" sz="1600" b="0" kern="1200" dirty="0">
                          <a:solidFill>
                            <a:schemeClr val="dk1"/>
                          </a:solidFill>
                          <a:latin typeface="Times New Roman" pitchFamily="18" charset="0"/>
                          <a:ea typeface="+mn-ea"/>
                          <a:cs typeface="Times New Roman" pitchFamily="18" charset="0"/>
                        </a:rPr>
                        <a:t>dualism and their utility.</a:t>
                      </a:r>
                      <a:endParaRPr lang="en-US" sz="1600" b="0" kern="1200" dirty="0">
                        <a:solidFill>
                          <a:schemeClr val="tx1"/>
                        </a:solidFill>
                        <a:latin typeface="Times New Roman" pitchFamily="18" charset="0"/>
                        <a:ea typeface="+mn-ea"/>
                        <a:cs typeface="Times New Roman" pitchFamily="18" charset="0"/>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Discuss the basic models of growth.</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Semester-IV</a:t>
            </a:r>
          </a:p>
          <a:p>
            <a:r>
              <a:rPr lang="en-IN" dirty="0">
                <a:solidFill>
                  <a:schemeClr val="tx1"/>
                </a:solidFill>
              </a:rPr>
              <a:t> </a:t>
            </a:r>
            <a:r>
              <a:rPr lang="en-IN" dirty="0">
                <a:solidFill>
                  <a:schemeClr val="tx1"/>
                </a:solidFill>
                <a:latin typeface="Times New Roman" pitchFamily="18" charset="0"/>
                <a:cs typeface="Times New Roman" pitchFamily="18" charset="0"/>
              </a:rPr>
              <a:t>Paper- II  </a:t>
            </a:r>
            <a:r>
              <a:rPr lang="en-IN" b="1" dirty="0">
                <a:solidFill>
                  <a:schemeClr val="tx1"/>
                </a:solidFill>
                <a:latin typeface="Times New Roman" pitchFamily="18" charset="0"/>
                <a:cs typeface="Times New Roman" pitchFamily="18" charset="0"/>
              </a:rPr>
              <a:t>India's Economic Policy and issue.</a:t>
            </a:r>
            <a:endParaRPr lang="en-US"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394304784"/>
              </p:ext>
            </p:extLst>
          </p:nvPr>
        </p:nvGraphicFramePr>
        <p:xfrm>
          <a:off x="685800" y="2819400"/>
          <a:ext cx="5562600" cy="30480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Understand basic frame work of Indian economics.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development strategies in India and economics.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agricultural growth productivity trends.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sectoral performance, infrastructure and financial system.</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foreign trade balance.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Semester-IV</a:t>
            </a:r>
          </a:p>
          <a:p>
            <a:r>
              <a:rPr lang="en-IN" dirty="0">
                <a:solidFill>
                  <a:schemeClr val="tx1"/>
                </a:solidFill>
              </a:rPr>
              <a:t> </a:t>
            </a:r>
            <a:r>
              <a:rPr lang="en-IN" dirty="0">
                <a:solidFill>
                  <a:schemeClr val="tx1"/>
                </a:solidFill>
                <a:latin typeface="Times New Roman" pitchFamily="18" charset="0"/>
                <a:cs typeface="Times New Roman" pitchFamily="18" charset="0"/>
              </a:rPr>
              <a:t>Paper- III  </a:t>
            </a:r>
            <a:r>
              <a:rPr lang="en-IN" b="1" dirty="0">
                <a:solidFill>
                  <a:schemeClr val="tx1"/>
                </a:solidFill>
                <a:latin typeface="Times New Roman" pitchFamily="18" charset="0"/>
                <a:cs typeface="Times New Roman" pitchFamily="18" charset="0"/>
              </a:rPr>
              <a:t>Agriculture Economics (Group A)-II</a:t>
            </a:r>
            <a:endParaRPr lang="en-US"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012885624"/>
              </p:ext>
            </p:extLst>
          </p:nvPr>
        </p:nvGraphicFramePr>
        <p:xfrm>
          <a:off x="685800" y="2819400"/>
          <a:ext cx="5562600" cy="292608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Understand various agriculture development.</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optimum combination problems in </a:t>
                      </a:r>
                      <a:r>
                        <a:rPr lang="en-US" sz="1600" b="0" kern="1200" dirty="0">
                          <a:solidFill>
                            <a:schemeClr val="tx1"/>
                          </a:solidFill>
                          <a:latin typeface="Times New Roman" pitchFamily="18" charset="0"/>
                          <a:ea typeface="+mn-ea"/>
                          <a:cs typeface="Times New Roman" pitchFamily="18" charset="0"/>
                        </a:rPr>
                        <a:t>agriculture  input (land, </a:t>
                      </a:r>
                      <a:r>
                        <a:rPr lang="en-US" sz="1600" b="0" kern="1200" dirty="0" err="1">
                          <a:solidFill>
                            <a:schemeClr val="tx1"/>
                          </a:solidFill>
                          <a:latin typeface="Times New Roman" pitchFamily="18" charset="0"/>
                          <a:ea typeface="+mn-ea"/>
                          <a:cs typeface="Times New Roman" pitchFamily="18" charset="0"/>
                        </a:rPr>
                        <a:t>labour</a:t>
                      </a:r>
                      <a:r>
                        <a:rPr lang="en-US" sz="1600" b="0" kern="1200" dirty="0">
                          <a:solidFill>
                            <a:schemeClr val="tx1"/>
                          </a:solidFill>
                          <a:latin typeface="Times New Roman" pitchFamily="18" charset="0"/>
                          <a:ea typeface="+mn-ea"/>
                          <a:cs typeface="Times New Roman" pitchFamily="18" charset="0"/>
                        </a:rPr>
                        <a:t> and capital).</a:t>
                      </a:r>
                      <a:endPar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problem of </a:t>
                      </a:r>
                      <a:r>
                        <a:rPr lang="en-US" sz="1600" b="0" kern="1200" dirty="0">
                          <a:solidFill>
                            <a:schemeClr val="tx1"/>
                          </a:solidFill>
                          <a:latin typeface="Times New Roman" pitchFamily="18" charset="0"/>
                          <a:ea typeface="+mn-ea"/>
                          <a:cs typeface="Times New Roman" pitchFamily="18" charset="0"/>
                        </a:rPr>
                        <a:t>agricultural indebtedness, and source and types of agricultural finance. </a:t>
                      </a:r>
                      <a:endPar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724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a:t>
                      </a:r>
                      <a:r>
                        <a:rPr lang="en-US" sz="1600" b="0" kern="1200" dirty="0">
                          <a:solidFill>
                            <a:schemeClr val="tx1"/>
                          </a:solidFill>
                          <a:latin typeface="Times New Roman" pitchFamily="18" charset="0"/>
                          <a:ea typeface="+mn-ea"/>
                          <a:cs typeface="Times New Roman" pitchFamily="18" charset="0"/>
                        </a:rPr>
                        <a:t>agricultural development during various planned periods.</a:t>
                      </a:r>
                      <a:endPar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role of W.T.O and </a:t>
                      </a:r>
                      <a:r>
                        <a:rPr lang="en-US" sz="1600" b="0" kern="1200" dirty="0">
                          <a:solidFill>
                            <a:schemeClr val="tx1"/>
                          </a:solidFill>
                          <a:latin typeface="Times New Roman" pitchFamily="18" charset="0"/>
                          <a:ea typeface="+mn-ea"/>
                          <a:cs typeface="Times New Roman" pitchFamily="18" charset="0"/>
                        </a:rPr>
                        <a:t>agricultural development in M.P.</a:t>
                      </a:r>
                      <a:endPar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Semester-IV</a:t>
            </a:r>
          </a:p>
          <a:p>
            <a:r>
              <a:rPr lang="en-IN" dirty="0">
                <a:solidFill>
                  <a:schemeClr val="tx1"/>
                </a:solidFill>
              </a:rPr>
              <a:t> </a:t>
            </a:r>
            <a:r>
              <a:rPr lang="en-IN" dirty="0">
                <a:solidFill>
                  <a:schemeClr val="tx1"/>
                </a:solidFill>
                <a:latin typeface="Times New Roman" pitchFamily="18" charset="0"/>
                <a:cs typeface="Times New Roman" pitchFamily="18" charset="0"/>
              </a:rPr>
              <a:t>Paper- IV </a:t>
            </a:r>
            <a:r>
              <a:rPr lang="en-IN" b="1" dirty="0">
                <a:solidFill>
                  <a:schemeClr val="tx1"/>
                </a:solidFill>
                <a:latin typeface="Times New Roman" pitchFamily="18" charset="0"/>
                <a:cs typeface="Times New Roman" pitchFamily="18" charset="0"/>
              </a:rPr>
              <a:t>Demography (Group B)-II</a:t>
            </a:r>
            <a:endParaRPr lang="en-US" dirty="0">
              <a:solidFill>
                <a:schemeClr val="tx1"/>
              </a:solidFill>
              <a:latin typeface="Times New Roman" pitchFamily="18" charset="0"/>
              <a:cs typeface="Times New Roman" pitchFamily="18" charset="0"/>
            </a:endParaRP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611829788"/>
              </p:ext>
            </p:extLst>
          </p:nvPr>
        </p:nvGraphicFramePr>
        <p:xfrm>
          <a:off x="685800" y="2819400"/>
          <a:ext cx="5562600" cy="39624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US" sz="1600" b="0" kern="1200" dirty="0">
                          <a:solidFill>
                            <a:schemeClr val="tx1"/>
                          </a:solidFill>
                          <a:latin typeface="Times New Roman" pitchFamily="18" charset="0"/>
                          <a:ea typeface="+mn-ea"/>
                          <a:cs typeface="Times New Roman" pitchFamily="18" charset="0"/>
                        </a:rPr>
                        <a:t>Understand basic concept of demography.</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kern="1200" dirty="0">
                          <a:solidFill>
                            <a:schemeClr val="tx1"/>
                          </a:solidFill>
                          <a:latin typeface="Times New Roman" pitchFamily="18" charset="0"/>
                          <a:ea typeface="+mn-ea"/>
                          <a:cs typeface="Times New Roman" pitchFamily="18" charset="0"/>
                        </a:rPr>
                        <a:t>Understand theories of population studies and their relevance.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838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various demographic measurement and their calculation.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8382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study of  census.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10668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6858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Understand </a:t>
                      </a:r>
                      <a:r>
                        <a:rPr lang="en-US" sz="1600" b="0" kern="1200" dirty="0">
                          <a:solidFill>
                            <a:schemeClr val="tx1"/>
                          </a:solidFill>
                          <a:latin typeface="Times New Roman" pitchFamily="18" charset="0"/>
                          <a:ea typeface="+mn-ea"/>
                          <a:cs typeface="Times New Roman" pitchFamily="18" charset="0"/>
                        </a:rPr>
                        <a:t>population in economics growth.</a:t>
                      </a:r>
                      <a:endParaRPr kumimoji="0" lang="en-US" sz="16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 </a:t>
            </a:r>
          </a:p>
          <a:p>
            <a:r>
              <a:rPr lang="en-IN" dirty="0">
                <a:solidFill>
                  <a:schemeClr val="tx1"/>
                </a:solidFill>
              </a:rPr>
              <a:t> </a:t>
            </a:r>
            <a:r>
              <a:rPr lang="en-IN" dirty="0">
                <a:solidFill>
                  <a:schemeClr val="tx1"/>
                </a:solidFill>
                <a:latin typeface="Times New Roman" pitchFamily="18" charset="0"/>
                <a:cs typeface="Times New Roman" pitchFamily="18" charset="0"/>
              </a:rPr>
              <a:t>Paper-1 </a:t>
            </a:r>
            <a:r>
              <a:rPr lang="en-IN" b="1" dirty="0">
                <a:solidFill>
                  <a:schemeClr val="tx1"/>
                </a:solidFill>
                <a:latin typeface="Times New Roman" pitchFamily="18" charset="0"/>
                <a:cs typeface="Times New Roman" pitchFamily="18" charset="0"/>
              </a:rPr>
              <a:t>Advance Economic Analysis-I</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nvGraphicFramePr>
        <p:xfrm>
          <a:off x="685800" y="2819400"/>
          <a:ext cx="5562600" cy="251460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Analyze consumer behaviour for utility maximization.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Evaluate firm’s production functions in the short-run and long-run.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3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Apply pricing and output decisions in diverse market structure.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6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Evaluate theories of firms for revenue and welfare maximization.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Analyze alternative criteria in welfare economics.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 </a:t>
            </a:r>
          </a:p>
          <a:p>
            <a:r>
              <a:rPr lang="en-IN" dirty="0">
                <a:solidFill>
                  <a:schemeClr val="tx1"/>
                </a:solidFill>
              </a:rPr>
              <a:t> </a:t>
            </a:r>
            <a:r>
              <a:rPr lang="en-IN" dirty="0">
                <a:solidFill>
                  <a:schemeClr val="tx1"/>
                </a:solidFill>
                <a:latin typeface="Times New Roman" pitchFamily="18" charset="0"/>
                <a:cs typeface="Times New Roman" pitchFamily="18" charset="0"/>
              </a:rPr>
              <a:t>Paper-I I  </a:t>
            </a:r>
            <a:r>
              <a:rPr lang="en-IN" b="1" dirty="0">
                <a:solidFill>
                  <a:schemeClr val="tx1"/>
                </a:solidFill>
                <a:latin typeface="Times New Roman" pitchFamily="18" charset="0"/>
                <a:cs typeface="Times New Roman" pitchFamily="18" charset="0"/>
              </a:rPr>
              <a:t>Macro Economics</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1735544563"/>
              </p:ext>
            </p:extLst>
          </p:nvPr>
        </p:nvGraphicFramePr>
        <p:xfrm>
          <a:off x="685800" y="2819400"/>
          <a:ext cx="5562600" cy="262128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Understand national income estimates and social accounting.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Analyze the consumption and investment functions and multiplier.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3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Understand the components of money supply and instruments of Monetary policy.</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6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Evaluate the classical and Keynesian models using IS-LM framework.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Understand factor of  consumption and investment.</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 </a:t>
            </a:r>
          </a:p>
          <a:p>
            <a:r>
              <a:rPr lang="en-IN" dirty="0">
                <a:solidFill>
                  <a:schemeClr val="tx1"/>
                </a:solidFill>
              </a:rPr>
              <a:t> </a:t>
            </a:r>
            <a:r>
              <a:rPr lang="en-IN" dirty="0">
                <a:solidFill>
                  <a:schemeClr val="tx1"/>
                </a:solidFill>
                <a:latin typeface="Times New Roman" pitchFamily="18" charset="0"/>
                <a:cs typeface="Times New Roman" pitchFamily="18" charset="0"/>
              </a:rPr>
              <a:t>Paper-III </a:t>
            </a:r>
            <a:r>
              <a:rPr lang="en-IN" b="1" dirty="0">
                <a:solidFill>
                  <a:schemeClr val="tx1"/>
                </a:solidFill>
                <a:latin typeface="Times New Roman" pitchFamily="18" charset="0"/>
                <a:cs typeface="Times New Roman" pitchFamily="18" charset="0"/>
              </a:rPr>
              <a:t>Public Economics</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3260446352"/>
              </p:ext>
            </p:extLst>
          </p:nvPr>
        </p:nvGraphicFramePr>
        <p:xfrm>
          <a:off x="685800" y="2819400"/>
          <a:ext cx="5562600" cy="2414905"/>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Evaluate the role of the State in allocation and distribution of resources and stabilization of the economy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1148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dk1"/>
                          </a:solidFill>
                          <a:latin typeface="Times New Roman" pitchFamily="18" charset="0"/>
                          <a:ea typeface="+mn-ea"/>
                          <a:cs typeface="Times New Roman" pitchFamily="18" charset="0"/>
                        </a:rPr>
                        <a:t>Analyze the role of Govt. in organised society.</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43370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err="1">
                          <a:solidFill>
                            <a:schemeClr val="dk1"/>
                          </a:solidFill>
                          <a:latin typeface="Times New Roman" pitchFamily="18" charset="0"/>
                          <a:ea typeface="+mn-ea"/>
                          <a:cs typeface="Times New Roman" pitchFamily="18" charset="0"/>
                        </a:rPr>
                        <a:t>Analyze</a:t>
                      </a:r>
                      <a:r>
                        <a:rPr lang="en-IN" sz="1600" b="0" kern="1200" dirty="0">
                          <a:solidFill>
                            <a:schemeClr val="dk1"/>
                          </a:solidFill>
                          <a:latin typeface="Times New Roman" pitchFamily="18" charset="0"/>
                          <a:ea typeface="+mn-ea"/>
                          <a:cs typeface="Times New Roman" pitchFamily="18" charset="0"/>
                        </a:rPr>
                        <a:t> the role of public expenditure and its effect.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6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Apply the theories of taxation in public policy. Evaluate impact of budget on various sectors.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Understand the concept of debt and its burden.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 </a:t>
            </a:r>
          </a:p>
          <a:p>
            <a:r>
              <a:rPr lang="en-IN" dirty="0">
                <a:solidFill>
                  <a:schemeClr val="tx1"/>
                </a:solidFill>
              </a:rPr>
              <a:t> </a:t>
            </a:r>
            <a:r>
              <a:rPr lang="en-IN" dirty="0">
                <a:solidFill>
                  <a:schemeClr val="tx1"/>
                </a:solidFill>
                <a:latin typeface="Times New Roman" pitchFamily="18" charset="0"/>
                <a:cs typeface="Times New Roman" pitchFamily="18" charset="0"/>
              </a:rPr>
              <a:t>Paper-IV </a:t>
            </a:r>
            <a:r>
              <a:rPr lang="en-IN" b="1" dirty="0">
                <a:solidFill>
                  <a:schemeClr val="tx1"/>
                </a:solidFill>
                <a:latin typeface="Times New Roman" pitchFamily="18" charset="0"/>
                <a:cs typeface="Times New Roman" pitchFamily="18" charset="0"/>
              </a:rPr>
              <a:t>Quantitative Techniques </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794949213"/>
              </p:ext>
            </p:extLst>
          </p:nvPr>
        </p:nvGraphicFramePr>
        <p:xfrm>
          <a:off x="685800" y="2819400"/>
          <a:ext cx="5562600" cy="309372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Examine the characteristics of grouped and ungrouped data statistical data and apply measures of central tendency and dispersion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IN" sz="1600" b="0" kern="1200" dirty="0">
                          <a:solidFill>
                            <a:schemeClr val="dk1"/>
                          </a:solidFill>
                          <a:latin typeface="Times New Roman" pitchFamily="18" charset="0"/>
                          <a:ea typeface="+mn-ea"/>
                          <a:cs typeface="Times New Roman" pitchFamily="18" charset="0"/>
                        </a:rPr>
                        <a:t>Assess the relationship between variables and how independent variable is associated with the dependent variable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latin typeface="Times New Roman" pitchFamily="18" charset="0"/>
                          <a:ea typeface="+mn-ea"/>
                          <a:cs typeface="Times New Roman" pitchFamily="18" charset="0"/>
                        </a:rPr>
                        <a:t>Solve some simple differentiation equation and find its application in economics.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33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Understand the concept of regression analysis, interpolation and  extrapolation.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Understand the concept of index number, its uses, types and problems.</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a:t>
            </a:r>
          </a:p>
          <a:p>
            <a:r>
              <a:rPr lang="en-IN" dirty="0">
                <a:solidFill>
                  <a:schemeClr val="tx1"/>
                </a:solidFill>
              </a:rPr>
              <a:t> </a:t>
            </a:r>
            <a:r>
              <a:rPr lang="en-IN" dirty="0">
                <a:solidFill>
                  <a:schemeClr val="tx1"/>
                </a:solidFill>
                <a:latin typeface="Times New Roman" pitchFamily="18" charset="0"/>
                <a:cs typeface="Times New Roman" pitchFamily="18" charset="0"/>
              </a:rPr>
              <a:t>Paper-I </a:t>
            </a:r>
            <a:r>
              <a:rPr lang="en-IN" b="1" dirty="0">
                <a:solidFill>
                  <a:schemeClr val="tx1"/>
                </a:solidFill>
                <a:latin typeface="Times New Roman" pitchFamily="18" charset="0"/>
                <a:cs typeface="Times New Roman" pitchFamily="18" charset="0"/>
              </a:rPr>
              <a:t>Advance Economic Analysis-II</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44091890"/>
              </p:ext>
            </p:extLst>
          </p:nvPr>
        </p:nvGraphicFramePr>
        <p:xfrm>
          <a:off x="685800" y="2819400"/>
          <a:ext cx="5562600" cy="3420745"/>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effectLst/>
                          <a:latin typeface="Times New Roman" panose="02020603050405020304" pitchFamily="18" charset="0"/>
                          <a:ea typeface="+mn-ea"/>
                          <a:cs typeface="Times New Roman" panose="02020603050405020304" pitchFamily="18" charset="0"/>
                        </a:rPr>
                        <a:t>Analyse a firm’s profit maximising decisions under conditions of perfect competition. Understand why perfectly competitive markets are efficient. Analyse different strategies to control monopolies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63575">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Analyse a firm’s profit maximising decisions under monopolistic competition. Explain why oligopolies are inefficient? Understand how product differentiation works in monopolistically competitive industries.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3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Assess how resource markets, factors of production affect society’s distribution of income?</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6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Describe the incomes earned by the factors of production in the form of wage and interest.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Analyse the concept of welfare.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a:t>
            </a:r>
          </a:p>
          <a:p>
            <a:r>
              <a:rPr lang="en-IN" dirty="0">
                <a:solidFill>
                  <a:schemeClr val="tx1"/>
                </a:solidFill>
              </a:rPr>
              <a:t> </a:t>
            </a:r>
            <a:r>
              <a:rPr lang="en-IN" dirty="0">
                <a:solidFill>
                  <a:schemeClr val="tx1"/>
                </a:solidFill>
                <a:latin typeface="Times New Roman" pitchFamily="18" charset="0"/>
                <a:cs typeface="Times New Roman" pitchFamily="18" charset="0"/>
              </a:rPr>
              <a:t>Paper-II </a:t>
            </a:r>
            <a:r>
              <a:rPr lang="en-IN" sz="1800" b="1" dirty="0">
                <a:solidFill>
                  <a:schemeClr val="tx1"/>
                </a:solidFill>
                <a:effectLst/>
                <a:latin typeface="Aptos" panose="020B0004020202020204" pitchFamily="34" charset="0"/>
                <a:ea typeface="Times New Roman" panose="02020603050405020304" pitchFamily="18" charset="0"/>
                <a:cs typeface="Mangal" panose="02040503050203030202" pitchFamily="18" charset="0"/>
              </a:rPr>
              <a:t>Monetary economics and banking </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671785138"/>
              </p:ext>
            </p:extLst>
          </p:nvPr>
        </p:nvGraphicFramePr>
        <p:xfrm>
          <a:off x="685800" y="2819400"/>
          <a:ext cx="5562600" cy="286512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effectLst/>
                          <a:latin typeface="Times New Roman" panose="02020603050405020304" pitchFamily="18" charset="0"/>
                          <a:ea typeface="+mn-ea"/>
                          <a:cs typeface="Times New Roman" panose="02020603050405020304" pitchFamily="18" charset="0"/>
                        </a:rPr>
                        <a:t>Understand several key models and concepts of monetary economics and banking theory.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42672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r>
                        <a:rPr lang="en-IN" sz="1600" b="0" kern="1200" dirty="0">
                          <a:solidFill>
                            <a:schemeClr val="dk1"/>
                          </a:solidFill>
                          <a:effectLst/>
                          <a:latin typeface="Times New Roman" panose="02020603050405020304" pitchFamily="18" charset="0"/>
                          <a:ea typeface="+mn-ea"/>
                          <a:cs typeface="Times New Roman" panose="02020603050405020304" pitchFamily="18" charset="0"/>
                        </a:rPr>
                        <a:t>Understand various instruments of monetary controls.</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3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Understand concept of inflation, its types. How it affects the society and measurement to control inflation? Understand relation between inflation and unemployment.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4267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Study the role played by banks in modern monetary economies.</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5052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Understand the concept of business cycle and its various theories.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 I</a:t>
            </a:r>
          </a:p>
          <a:p>
            <a:r>
              <a:rPr lang="en-IN" dirty="0">
                <a:solidFill>
                  <a:schemeClr val="tx1"/>
                </a:solidFill>
              </a:rPr>
              <a:t> </a:t>
            </a:r>
            <a:r>
              <a:rPr lang="en-IN" dirty="0">
                <a:solidFill>
                  <a:schemeClr val="tx1"/>
                </a:solidFill>
                <a:latin typeface="Times New Roman" pitchFamily="18" charset="0"/>
                <a:cs typeface="Times New Roman" pitchFamily="18" charset="0"/>
              </a:rPr>
              <a:t>Paper-III  </a:t>
            </a:r>
            <a:r>
              <a:rPr lang="en-IN" sz="1800" b="1" dirty="0">
                <a:solidFill>
                  <a:schemeClr val="tx1"/>
                </a:solidFill>
                <a:effectLst/>
                <a:latin typeface="Aptos" panose="020B0004020202020204" pitchFamily="34" charset="0"/>
                <a:ea typeface="Times New Roman" panose="02020603050405020304" pitchFamily="18" charset="0"/>
                <a:cs typeface="Mangal" panose="02040503050203030202" pitchFamily="18" charset="0"/>
              </a:rPr>
              <a:t>Research methods and statistical inference</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914576845"/>
              </p:ext>
            </p:extLst>
          </p:nvPr>
        </p:nvGraphicFramePr>
        <p:xfrm>
          <a:off x="685800" y="2819400"/>
          <a:ext cx="5562600" cy="309372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effectLst/>
                          <a:latin typeface="Times New Roman" panose="02020603050405020304" pitchFamily="18" charset="0"/>
                          <a:ea typeface="+mn-ea"/>
                          <a:cs typeface="Times New Roman" panose="02020603050405020304" pitchFamily="18" charset="0"/>
                        </a:rPr>
                        <a:t>Demonstrate knowledge about scientific inquiry in social science research.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IN" sz="1600" b="0" kern="1200" dirty="0">
                          <a:solidFill>
                            <a:schemeClr val="dk1"/>
                          </a:solidFill>
                          <a:effectLst/>
                          <a:latin typeface="Times New Roman" panose="02020603050405020304" pitchFamily="18" charset="0"/>
                          <a:ea typeface="+mn-ea"/>
                          <a:cs typeface="Times New Roman" panose="02020603050405020304" pitchFamily="18" charset="0"/>
                        </a:rPr>
                        <a:t>Analyse a sequence of data points collected over an interval of time and to differentiate between various major components of time series. </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Understand the concept of probability or likelihood or chance that a certain event will occur. Various methods to calculate probability.</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334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Demonstrate knowledge in testing of hypothesis under </a:t>
                      </a:r>
                      <a:r>
                        <a:rPr lang="en-IN" sz="1600" b="0" kern="1200" dirty="0" err="1">
                          <a:solidFill>
                            <a:schemeClr val="dk1"/>
                          </a:solidFill>
                          <a:effectLst/>
                          <a:latin typeface="Times New Roman" panose="02020603050405020304" pitchFamily="18" charset="0"/>
                          <a:ea typeface="+mn-ea"/>
                          <a:cs typeface="Times New Roman" panose="02020603050405020304" pitchFamily="18" charset="0"/>
                        </a:rPr>
                        <a:t>t,Z&amp;F</a:t>
                      </a:r>
                      <a:r>
                        <a:rPr lang="en-IN" sz="1600" b="0" kern="1200" dirty="0">
                          <a:solidFill>
                            <a:schemeClr val="dk1"/>
                          </a:solidFill>
                          <a:effectLst/>
                          <a:latin typeface="Times New Roman" panose="02020603050405020304" pitchFamily="18" charset="0"/>
                          <a:ea typeface="+mn-ea"/>
                          <a:cs typeface="Times New Roman" panose="02020603050405020304" pitchFamily="18" charset="0"/>
                        </a:rPr>
                        <a:t> test.</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IN" sz="1600" b="0" kern="1200" dirty="0">
                          <a:solidFill>
                            <a:schemeClr val="dk1"/>
                          </a:solidFill>
                          <a:effectLst/>
                          <a:latin typeface="Times New Roman" panose="02020603050405020304" pitchFamily="18" charset="0"/>
                          <a:ea typeface="+mn-ea"/>
                          <a:cs typeface="Times New Roman" panose="02020603050405020304" pitchFamily="18" charset="0"/>
                        </a:rPr>
                        <a:t>Demonstrate knowledge in testing of hypothesis using chi square test and ANOVA</a:t>
                      </a:r>
                      <a:endParaRPr lang="en-US" sz="1600" b="0" kern="1200" dirty="0">
                        <a:solidFill>
                          <a:schemeClr val="dk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ight Triangle 5"/>
          <p:cNvSpPr/>
          <p:nvPr/>
        </p:nvSpPr>
        <p:spPr>
          <a:xfrm rot="10800000">
            <a:off x="2895600" y="0"/>
            <a:ext cx="3962400" cy="4724400"/>
          </a:xfrm>
          <a:prstGeom prst="rtTriangle">
            <a:avLst/>
          </a:prstGeom>
          <a:solidFill>
            <a:srgbClr val="BC005E"/>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Triangle 9"/>
          <p:cNvSpPr/>
          <p:nvPr/>
        </p:nvSpPr>
        <p:spPr>
          <a:xfrm>
            <a:off x="0" y="4419600"/>
            <a:ext cx="3962400" cy="4724400"/>
          </a:xfrm>
          <a:prstGeom prst="rtTriangle">
            <a:avLst/>
          </a:prstGeom>
          <a:solidFill>
            <a:srgbClr val="BC00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04800" y="304800"/>
            <a:ext cx="6248400" cy="8458200"/>
          </a:xfrm>
          <a:prstGeom prst="rect">
            <a:avLst/>
          </a:prstGeom>
          <a:solidFill>
            <a:schemeClr val="bg1"/>
          </a:solidFill>
          <a:ln w="76200">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b="1" dirty="0">
              <a:solidFill>
                <a:srgbClr val="FF0000"/>
              </a:solidFill>
              <a:latin typeface="Times New Roman" pitchFamily="18" charset="0"/>
              <a:cs typeface="Times New Roman" pitchFamily="18" charset="0"/>
            </a:endParaRPr>
          </a:p>
          <a:p>
            <a:pPr algn="ctr"/>
            <a:r>
              <a:rPr lang="en-US" sz="2400" b="1" dirty="0">
                <a:solidFill>
                  <a:srgbClr val="FF0000"/>
                </a:solidFill>
                <a:latin typeface="Times New Roman" pitchFamily="18" charset="0"/>
                <a:cs typeface="Times New Roman" pitchFamily="18" charset="0"/>
              </a:rPr>
              <a:t>Course Outcomes</a:t>
            </a:r>
          </a:p>
          <a:p>
            <a:pPr algn="ctr"/>
            <a:endParaRPr lang="en-US" sz="2400" b="1" dirty="0">
              <a:solidFill>
                <a:srgbClr val="FF0000"/>
              </a:solidFill>
              <a:latin typeface="Times New Roman" pitchFamily="18" charset="0"/>
              <a:cs typeface="Times New Roman" pitchFamily="18" charset="0"/>
            </a:endParaRPr>
          </a:p>
          <a:p>
            <a:r>
              <a:rPr lang="en-IN" dirty="0">
                <a:solidFill>
                  <a:schemeClr val="tx1"/>
                </a:solidFill>
                <a:latin typeface="Times New Roman" pitchFamily="18" charset="0"/>
                <a:cs typeface="Times New Roman" pitchFamily="18" charset="0"/>
              </a:rPr>
              <a:t>M.A. Semester-II</a:t>
            </a:r>
          </a:p>
          <a:p>
            <a:r>
              <a:rPr lang="en-IN" dirty="0">
                <a:solidFill>
                  <a:schemeClr val="tx1"/>
                </a:solidFill>
              </a:rPr>
              <a:t> </a:t>
            </a:r>
            <a:r>
              <a:rPr lang="en-IN" dirty="0">
                <a:solidFill>
                  <a:schemeClr val="tx1"/>
                </a:solidFill>
                <a:latin typeface="Times New Roman" pitchFamily="18" charset="0"/>
                <a:cs typeface="Times New Roman" pitchFamily="18" charset="0"/>
              </a:rPr>
              <a:t>Paper- IV </a:t>
            </a:r>
            <a:r>
              <a:rPr lang="en-IN" b="1" dirty="0">
                <a:solidFill>
                  <a:schemeClr val="tx1"/>
                </a:solidFill>
                <a:latin typeface="Times New Roman" pitchFamily="18" charset="0"/>
                <a:cs typeface="Times New Roman" pitchFamily="18" charset="0"/>
              </a:rPr>
              <a:t>International Economics</a:t>
            </a:r>
          </a:p>
          <a:p>
            <a:endParaRPr lang="en-IN" b="1" dirty="0">
              <a:solidFill>
                <a:schemeClr val="tx1"/>
              </a:solidFill>
              <a:latin typeface="Times New Roman" pitchFamily="18" charset="0"/>
              <a:cs typeface="Times New Roman" pitchFamily="18" charset="0"/>
            </a:endParaRPr>
          </a:p>
          <a:p>
            <a:r>
              <a:rPr lang="en-IN" dirty="0">
                <a:solidFill>
                  <a:prstClr val="black"/>
                </a:solidFill>
                <a:latin typeface="Times New Roman" pitchFamily="18" charset="0"/>
                <a:cs typeface="Times New Roman" pitchFamily="18" charset="0"/>
              </a:rPr>
              <a:t>After completion of the course the students will be able to:</a:t>
            </a:r>
          </a:p>
          <a:p>
            <a:endParaRPr lang="en-IN" dirty="0">
              <a:solidFill>
                <a:schemeClr val="tx1"/>
              </a:solidFill>
              <a:latin typeface="Times New Roman" pitchFamily="18" charset="0"/>
              <a:cs typeface="Times New Roman" pitchFamily="18" charset="0"/>
            </a:endParaRPr>
          </a:p>
          <a:p>
            <a:endParaRPr lang="en-IN" dirty="0">
              <a:solidFill>
                <a:schemeClr val="tx1"/>
              </a:solidFill>
              <a:latin typeface="Times New Roman" pitchFamily="18" charset="0"/>
              <a:cs typeface="Times New Roman" pitchFamily="18" charset="0"/>
            </a:endParaRPr>
          </a:p>
        </p:txBody>
      </p:sp>
      <p:sp>
        <p:nvSpPr>
          <p:cNvPr id="37889" name="Rectangle 1"/>
          <p:cNvSpPr>
            <a:spLocks noChangeArrowheads="1"/>
          </p:cNvSpPr>
          <p:nvPr/>
        </p:nvSpPr>
        <p:spPr bwMode="auto">
          <a:xfrm>
            <a:off x="304800" y="685800"/>
            <a:ext cx="624840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dirty="0">
              <a:latin typeface="Times New Roman" pitchFamily="18" charset="0"/>
              <a:cs typeface="Times New Roman" pitchFamily="18" charset="0"/>
            </a:endParaRPr>
          </a:p>
          <a:p>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1026" name="Rectangle 2"/>
          <p:cNvSpPr>
            <a:spLocks noChangeArrowheads="1"/>
          </p:cNvSpPr>
          <p:nvPr/>
        </p:nvSpPr>
        <p:spPr bwMode="auto">
          <a:xfrm>
            <a:off x="228600" y="304800"/>
            <a:ext cx="6858000" cy="1600200"/>
          </a:xfrm>
          <a:prstGeom prst="rect">
            <a:avLst/>
          </a:prstGeom>
          <a:noFill/>
          <a:ln w="9525">
            <a:noFill/>
            <a:miter lim="800000"/>
            <a:headEnd/>
            <a:tailEnd/>
          </a:ln>
          <a:effectLst/>
        </p:spPr>
        <p:txBody>
          <a:bodyPr vert="horz" wrap="square" lIns="480861" tIns="41262" rIns="491970" bIns="0" numCol="1" anchor="ctr" anchorCtr="0" compatLnSpc="1">
            <a:prstTxWarp prst="textNoShape">
              <a:avLst/>
            </a:prstTxWarp>
            <a:spAutoFit/>
          </a:bodyPr>
          <a:lstStyle/>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marR="0" lvl="0" indent="0" algn="just" defTabSz="914400" rtl="0" eaLnBrk="0" fontAlgn="base" latinLnBrk="0" hangingPunct="0">
              <a:lnSpc>
                <a:spcPct val="150000"/>
              </a:lnSpc>
              <a:spcBef>
                <a:spcPct val="0"/>
              </a:spcBef>
              <a:spcAft>
                <a:spcPct val="0"/>
              </a:spcAft>
              <a:buClrTx/>
              <a:buSzTx/>
              <a:buFontTx/>
              <a:buNone/>
              <a:tabLst/>
            </a:pPr>
            <a:endParaRPr kumimoji="0" lang="en-US" i="0" u="none" strike="noStrike" cap="none" normalizeH="0" baseline="0" dirty="0">
              <a:ln>
                <a:noFill/>
              </a:ln>
              <a:solidFill>
                <a:schemeClr val="tx1"/>
              </a:solidFill>
              <a:effectLst/>
              <a:latin typeface="Times New Roman" pitchFamily="18" charset="0"/>
              <a:cs typeface="Times New Roman" pitchFamily="18" charset="0"/>
            </a:endParaRPr>
          </a:p>
        </p:txBody>
      </p:sp>
      <p:graphicFrame>
        <p:nvGraphicFramePr>
          <p:cNvPr id="8" name="Table 7"/>
          <p:cNvGraphicFramePr>
            <a:graphicFrameLocks noGrp="1"/>
          </p:cNvGraphicFramePr>
          <p:nvPr>
            <p:extLst>
              <p:ext uri="{D42A27DB-BD31-4B8C-83A1-F6EECF244321}">
                <p14:modId xmlns:p14="http://schemas.microsoft.com/office/powerpoint/2010/main" val="2622478852"/>
              </p:ext>
            </p:extLst>
          </p:nvPr>
        </p:nvGraphicFramePr>
        <p:xfrm>
          <a:off x="685800" y="2819400"/>
          <a:ext cx="5562600" cy="280416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20000"/>
                    </a:ext>
                  </a:extLst>
                </a:gridCol>
                <a:gridCol w="4876800">
                  <a:extLst>
                    <a:ext uri="{9D8B030D-6E8A-4147-A177-3AD203B41FA5}">
                      <a16:colId xmlns:a16="http://schemas.microsoft.com/office/drawing/2014/main" val="20001"/>
                    </a:ext>
                  </a:extLst>
                </a:gridCol>
              </a:tblGrid>
              <a:tr h="6096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 1. </a:t>
                      </a:r>
                      <a:endParaRPr lang="en-US" sz="1600" b="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1000"/>
                        </a:spcAft>
                        <a:buClrTx/>
                        <a:buSzTx/>
                        <a:buFont typeface="+mj-lt"/>
                        <a:buNone/>
                        <a:tabLst/>
                        <a:defRPr/>
                      </a:pPr>
                      <a:r>
                        <a:rPr lang="en-IN" sz="1600" b="0" kern="1200" dirty="0">
                          <a:solidFill>
                            <a:schemeClr val="tx1"/>
                          </a:solidFill>
                          <a:latin typeface="Times New Roman" pitchFamily="18" charset="0"/>
                          <a:ea typeface="+mn-ea"/>
                          <a:cs typeface="Times New Roman" pitchFamily="18" charset="0"/>
                        </a:rPr>
                        <a:t>Understand the difference between interregional and international trade.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609600">
                <a:tc>
                  <a:txBody>
                    <a:bodyPr/>
                    <a:lstStyle/>
                    <a:p>
                      <a:pPr lvl="0" algn="l"/>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2.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r>
                        <a:rPr lang="en-US" sz="1600" b="0" kern="1200" dirty="0">
                          <a:solidFill>
                            <a:schemeClr val="tx1"/>
                          </a:solidFill>
                          <a:latin typeface="Times New Roman" pitchFamily="18" charset="0"/>
                          <a:ea typeface="+mn-ea"/>
                          <a:cs typeface="Times New Roman" pitchFamily="18" charset="0"/>
                        </a:rPr>
                        <a:t>Understand some analytical tools like offer curve, production possibility curve, community indifference curve.</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3.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Understand the concept of factor endowments and its explanation.</a:t>
                      </a: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4.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Understand  the concept of terms of trade and factor affecting terms of </a:t>
                      </a:r>
                      <a:r>
                        <a:rPr lang="en-IN" sz="1600" b="0" kern="1200" dirty="0">
                          <a:solidFill>
                            <a:schemeClr val="dk1"/>
                          </a:solidFill>
                          <a:latin typeface="Times New Roman" pitchFamily="18" charset="0"/>
                          <a:ea typeface="+mn-ea"/>
                          <a:cs typeface="Times New Roman" pitchFamily="18" charset="0"/>
                        </a:rPr>
                        <a:t>trade.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38100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chemeClr val="tx1"/>
                          </a:solidFill>
                          <a:effectLst/>
                          <a:uLnTx/>
                          <a:uFillTx/>
                          <a:latin typeface="Times New Roman" pitchFamily="18" charset="0"/>
                          <a:ea typeface="+mn-ea"/>
                          <a:cs typeface="Times New Roman" pitchFamily="18" charset="0"/>
                        </a:rPr>
                        <a:t>CO</a:t>
                      </a:r>
                      <a:r>
                        <a:rPr lang="en-US" sz="1600" b="0" dirty="0">
                          <a:solidFill>
                            <a:schemeClr val="tx1"/>
                          </a:solidFill>
                          <a:latin typeface="Times New Roman" pitchFamily="18" charset="0"/>
                          <a:cs typeface="Times New Roman" pitchFamily="18" charset="0"/>
                        </a:rPr>
                        <a:t> 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600" b="0" kern="1200" dirty="0">
                          <a:solidFill>
                            <a:schemeClr val="tx1"/>
                          </a:solidFill>
                          <a:latin typeface="Times New Roman" pitchFamily="18" charset="0"/>
                          <a:ea typeface="+mn-ea"/>
                          <a:cs typeface="Times New Roman" pitchFamily="18" charset="0"/>
                        </a:rPr>
                        <a:t>Understand  the concept of tariffs and factor affecting terms of tariffs</a:t>
                      </a:r>
                      <a:r>
                        <a:rPr lang="en-IN" sz="1600" b="0" kern="1200" dirty="0">
                          <a:solidFill>
                            <a:schemeClr val="dk1"/>
                          </a:solidFill>
                          <a:latin typeface="Times New Roman" pitchFamily="18" charset="0"/>
                          <a:ea typeface="+mn-ea"/>
                          <a:cs typeface="Times New Roman" pitchFamily="18" charset="0"/>
                        </a:rPr>
                        <a:t>. </a:t>
                      </a:r>
                      <a:endParaRPr lang="en-US" sz="1600" b="0" kern="1200" dirty="0">
                        <a:solidFill>
                          <a:schemeClr val="tx1"/>
                        </a:solidFill>
                        <a:latin typeface="Times New Roman" pitchFamily="18" charset="0"/>
                        <a:ea typeface="+mn-ea"/>
                        <a:cs typeface="Times New Roman" pitchFamily="18" charset="0"/>
                      </a:endParaRPr>
                    </a:p>
                  </a:txBody>
                  <a:tcPr marL="114300" marR="11430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196</TotalTime>
  <Words>1764</Words>
  <Application>Microsoft Office PowerPoint</Application>
  <PresentationFormat>On-screen Show (4:3)</PresentationFormat>
  <Paragraphs>321</Paragraphs>
  <Slides>17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17</vt:i4>
      </vt:variant>
    </vt:vector>
  </HeadingPairs>
  <TitlesOfParts>
    <vt:vector size="23" baseType="lpstr">
      <vt:lpstr>Aptos</vt: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Acer</dc:creator>
  <cp:lastModifiedBy>Acer</cp:lastModifiedBy>
  <cp:revision>45</cp:revision>
  <cp:lastPrinted>2024-08-14T09:45:46Z</cp:lastPrinted>
  <dcterms:created xsi:type="dcterms:W3CDTF">2024-08-06T06:33:56Z</dcterms:created>
  <dcterms:modified xsi:type="dcterms:W3CDTF">2024-09-03T06:13:43Z</dcterms:modified>
</cp:coreProperties>
</file>